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2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61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B32E9-DF7F-8E96-EA17-4DC89D87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F0F16-5556-2802-FAA8-A3C56A03F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7F6CA-028C-185D-27D1-8A1B2C3D8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BC864-3A07-D4DA-B3CA-4D444ABD74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9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2100" y="192362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Буддизм: истоки, развитие и гуманистическая философия Древней Индии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3821" y="71085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Ваганова О.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Группа № 3834101/30309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2FEBA-36AA-F916-E36E-53CD35ACD449}"/>
              </a:ext>
            </a:extLst>
          </p:cNvPr>
          <p:cNvSpPr txBox="1"/>
          <p:nvPr/>
        </p:nvSpPr>
        <p:spPr>
          <a:xfrm>
            <a:off x="574431" y="4519083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Буддизм — одна из древнейших и наиболее влиятельных религиозно-философских систем мира.</a:t>
            </a:r>
            <a:endParaRPr lang="ru-RU" sz="2400" i="1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4E057D-A790-3110-E3A2-FA0B6360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64008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431471E-7E25-DC99-D886-BA7B44962A2A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645795"/>
            <a:ext cx="657963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Вечное наследие просветлённого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31915" y="1638062"/>
            <a:ext cx="128046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«Буддизм — это не догматическая религия, а путь познания себя и мира»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1459468"/>
            <a:ext cx="22860" cy="611267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793790" y="2249329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После Ашоки буддизм постепенно угас в Индии, вытесненный возрождающимся индуизмом. Но его философия укоренилась в Китае, Тибете, Японии, Корее, Юго-Восточной Азии.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6081"/>
            <a:ext cx="2950607" cy="295060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04539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Духовное наследие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388656"/>
            <a:ext cx="4215289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Буддизм сформировал образ человека, стремящегося к внутреннему совершенству и гармонии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37" y="2936081"/>
            <a:ext cx="2950726" cy="295072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07437" y="6045518"/>
            <a:ext cx="199167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Культурное влияние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07437" y="6388775"/>
            <a:ext cx="421540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От архитектуры до литературы, от психологии до медицины — буддизм пронизал восточную цивилизацию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203" y="2936081"/>
            <a:ext cx="2950607" cy="295060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1203" y="604539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Современность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21203" y="6388656"/>
            <a:ext cx="4215289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Идея ненасилия вдохновляла Ганди и Далай-ламу, объединяя миллионы людей разных культур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93790" y="732960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Гуманистический идеал буддизма — это вера в человека, его разум, нравственность и способность к пробуждению.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6925-8BD7-BD65-D50E-04D207BB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6B8C215-6040-528A-4567-524077CA75B3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314A686-0FFC-5F67-712C-DD8BE6CBDD7C}"/>
              </a:ext>
            </a:extLst>
          </p:cNvPr>
          <p:cNvSpPr/>
          <p:nvPr/>
        </p:nvSpPr>
        <p:spPr>
          <a:xfrm>
            <a:off x="9289611" y="1482003"/>
            <a:ext cx="657963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ru-RU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Заключение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EF7FE89-D000-8878-FAD5-2264FD66F356}"/>
              </a:ext>
            </a:extLst>
          </p:cNvPr>
          <p:cNvSpPr/>
          <p:nvPr/>
        </p:nvSpPr>
        <p:spPr>
          <a:xfrm>
            <a:off x="8567618" y="2841625"/>
            <a:ext cx="9918024" cy="3784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000"/>
              </a:lnSpc>
            </a:pPr>
            <a:r>
              <a:rPr lang="ru-RU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Буддизм — это не догматическая религия, </a:t>
            </a:r>
          </a:p>
          <a:p>
            <a:pPr algn="just">
              <a:lnSpc>
                <a:spcPts val="2000"/>
              </a:lnSpc>
            </a:pPr>
            <a:r>
              <a:rPr lang="ru-RU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путь познания себя и мира. </a:t>
            </a:r>
          </a:p>
          <a:p>
            <a:pPr algn="just">
              <a:lnSpc>
                <a:spcPts val="2000"/>
              </a:lnSpc>
            </a:pPr>
            <a:r>
              <a:rPr lang="ru-RU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 учит видеть источник страдания </a:t>
            </a:r>
          </a:p>
          <a:p>
            <a:pPr algn="just">
              <a:lnSpc>
                <a:spcPts val="2000"/>
              </a:lnSpc>
            </a:pPr>
            <a:r>
              <a:rPr lang="ru-RU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внутри человека и показывает </a:t>
            </a:r>
          </a:p>
          <a:p>
            <a:pPr algn="just">
              <a:lnSpc>
                <a:spcPts val="2000"/>
              </a:lnSpc>
            </a:pPr>
            <a:r>
              <a:rPr lang="ru-RU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 преодолеть его через осознание, </a:t>
            </a:r>
          </a:p>
          <a:p>
            <a:pPr algn="just">
              <a:lnSpc>
                <a:spcPts val="2000"/>
              </a:lnSpc>
            </a:pPr>
            <a:r>
              <a:rPr lang="ru-RU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сострадание и мудрость.</a:t>
            </a:r>
          </a:p>
          <a:p>
            <a:pPr marL="0" indent="0" algn="l">
              <a:lnSpc>
                <a:spcPts val="2000"/>
              </a:lnSpc>
              <a:buNone/>
            </a:pP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6459F40-637C-37FB-55EA-CA91B3A07291}"/>
              </a:ext>
            </a:extLst>
          </p:cNvPr>
          <p:cNvSpPr/>
          <p:nvPr/>
        </p:nvSpPr>
        <p:spPr>
          <a:xfrm>
            <a:off x="8375210" y="2535912"/>
            <a:ext cx="45719" cy="2198132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026" name="Picture 2" descr="Буддизм: Просто о сложном. Видео-лекция.">
            <a:extLst>
              <a:ext uri="{FF2B5EF4-FFF2-40B4-BE49-F238E27FC236}">
                <a16:creationId xmlns:a16="http://schemas.microsoft.com/office/drawing/2014/main" id="{50603F44-8727-D6B0-8935-7F8B89FC2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130" y="915815"/>
            <a:ext cx="8530627" cy="6397970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774B75-9E27-4032-7BF7-CD6A21DBBAD5}"/>
              </a:ext>
            </a:extLst>
          </p:cNvPr>
          <p:cNvSpPr txBox="1"/>
          <p:nvPr/>
        </p:nvSpPr>
        <p:spPr>
          <a:xfrm>
            <a:off x="5844746" y="7037784"/>
            <a:ext cx="92428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Прошедший через века, буддизм сохранил свою универсальность, актуальность</a:t>
            </a:r>
          </a:p>
          <a:p>
            <a:pPr>
              <a:lnSpc>
                <a:spcPts val="2000"/>
              </a:lnSpc>
            </a:pPr>
            <a:r>
              <a:rPr lang="ru-RU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внутреннюю силу. Его гуманистический идеал — это вера в человека, его разум, </a:t>
            </a:r>
          </a:p>
          <a:p>
            <a:pPr>
              <a:lnSpc>
                <a:spcPts val="2000"/>
              </a:lnSpc>
            </a:pPr>
            <a:r>
              <a:rPr lang="ru-RU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нравственность и способность к пробуждению.</a:t>
            </a:r>
          </a:p>
        </p:txBody>
      </p:sp>
    </p:spTree>
    <p:extLst>
      <p:ext uri="{BB962C8B-B14F-4D97-AF65-F5344CB8AC3E}">
        <p14:creationId xmlns:p14="http://schemas.microsoft.com/office/powerpoint/2010/main" val="49339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3631" y="3908632"/>
            <a:ext cx="6160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7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E5DF06A-8067-4BAF-F0D8-25A5C5CB7112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0633" y="16367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Литература:</a:t>
            </a:r>
            <a:endParaRPr lang="en-US" sz="44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DF86B56-9BB5-F54B-234A-03CE30D91575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5CE1C-3D9B-E8BE-75E9-2C4239771D4C}"/>
              </a:ext>
            </a:extLst>
          </p:cNvPr>
          <p:cNvSpPr txBox="1"/>
          <p:nvPr/>
        </p:nvSpPr>
        <p:spPr>
          <a:xfrm>
            <a:off x="1149177" y="2134862"/>
            <a:ext cx="12687433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Ерохин, Б. Р. История буддизма в Индии: становление, </a:t>
            </a:r>
            <a:r>
              <a:rPr lang="ru-RU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расцвет,борьба</a:t>
            </a: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брахманизмом, закат / Б. Р. Ерохин // </a:t>
            </a:r>
            <a:r>
              <a:rPr lang="ru-RU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Magistra</a:t>
            </a: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Vitae</a:t>
            </a: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электронный журнал по историческим наукам и археологии. – 2019. – № 1. – С. 80-96.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Куликова, Е. А. Буддизм и ламаизм: предпосылки возникновения и сущность вероучения / Е. А. Куликова // Сборники конференций НИЦ </a:t>
            </a:r>
            <a:r>
              <a:rPr lang="ru-RU" sz="24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Социосфера</a:t>
            </a: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– 2016. – № 19. – С. 45-49.</a:t>
            </a:r>
            <a:endParaRPr lang="en-US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Буддизм. Происхождение буддизма. // Studme.org URL: https://studme.org/124063/religiovedenie/buddizm#aftercont (дата обращения: 09.11.2025).</a:t>
            </a:r>
            <a:endParaRPr lang="en-US" sz="24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47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Рождение новой духовности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74248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 VI–V веках до н. э. Индия переживала глубокий кризис. В долине Ганга формировались первые государства, усиливался конфликт между кшатриями — воинской знатью и брахманами — жреческой кастой.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44924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Брахманизм, с его жёсткой кастовой иерархией и ритуализмом, больше не удовлетворял духовные потребности общества. Возникло движение шраманов — странствующих философов, отрицавших авторитет Вед.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1560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Именно в этой среде зародилось учение, которое изменит духовный облик Азии и станет одной из величайших религиозно-философских систем мира.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3774"/>
            <a:ext cx="654534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Путь принца Сиддхартхи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73571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Роскошь дворца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287685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Сиддхартха Гаутама (563–483 гг. до н. э.) родился принцем рода Шакьев. Его рождению предшествовало чудесное видение матери: белый слон — символ чистоты духа.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722983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Он рос в роскоши, окружённый красотой и наслаждениями, не зная страданий внешнего мира.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5710" y="473571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Четыре встречи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5710" y="5287685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Выйдя из дворца, принц увидел старика, больного, умершего и аскета. Эти встречи потрясли его и открыли глаза на неизбежность страдания.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5710" y="6722983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 29 лет он покинул дом, семью и власть, чтобы найти путь к истине и освобождению от страданий.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727F7A-B4C4-6E1F-1851-475716DBCDA8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90768"/>
            <a:ext cx="848082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Просветление под деревом Бодхи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58784"/>
            <a:ext cx="4211479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0654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Поиск истины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5147786"/>
            <a:ext cx="4211479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Сиддхартха учился у различных мастеров йоги и философии, испытывал строгий аскетизм, но понял, что крайности не ведут к освобождению.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342" y="4558784"/>
            <a:ext cx="4211598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09342" y="470654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Срединный путь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209342" y="5147786"/>
            <a:ext cx="421159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Он избрал путь внутренней сосредоточенности и самопознания — гармонию между аскетизмом и потаканием желаниям.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013" y="4558784"/>
            <a:ext cx="4211598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25013" y="470654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Пробуждение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625013" y="5147786"/>
            <a:ext cx="421159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Под деревом бодхи в Бодх-Гае, победив искушения демона Мары, он достиг просветления и стал Буддой — «Пробуждённым».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93790" y="6837164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45 лет Будда посвятил проповеди учения, создав общину последователей — Сангху. В 80 лет он достиг паринирваны — полного освобождения.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F98A11-362E-02E2-FCD3-BEA97485E9E6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877"/>
            <a:ext cx="766964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Четыре благородные истины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116925" y="2369820"/>
            <a:ext cx="6090404" cy="215384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793790" y="2154257"/>
            <a:ext cx="646390" cy="646390"/>
          </a:xfrm>
          <a:prstGeom prst="roundRect">
            <a:avLst>
              <a:gd name="adj" fmla="val 7073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358" y="2315825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9174" y="3016091"/>
            <a:ext cx="290893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Жизнь есть страдание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9174" y="3481864"/>
            <a:ext cx="598289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Все живые существа подвержены страданиям — от рождения до смерти. Это основа человеческого существования.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745968" y="2046684"/>
            <a:ext cx="6090523" cy="215384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7422833" y="1831122"/>
            <a:ext cx="646390" cy="646390"/>
          </a:xfrm>
          <a:prstGeom prst="roundRect">
            <a:avLst>
              <a:gd name="adj" fmla="val 7073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4400" y="1992690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8217" y="269295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Причина страдания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38217" y="3158728"/>
            <a:ext cx="59830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Источник страдания — жажда бытия (танха), коренящаяся в невежестве, привязанности и бесконечных желаниях.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116925" y="5485686"/>
            <a:ext cx="6090404" cy="215384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0"/>
          <p:cNvSpPr/>
          <p:nvPr/>
        </p:nvSpPr>
        <p:spPr>
          <a:xfrm>
            <a:off x="793790" y="5270123"/>
            <a:ext cx="646390" cy="646390"/>
          </a:xfrm>
          <a:prstGeom prst="roundRect">
            <a:avLst>
              <a:gd name="adj" fmla="val 7073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5358" y="5431691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9174" y="6131957"/>
            <a:ext cx="327529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Прекращение страдания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009174" y="6597729"/>
            <a:ext cx="59828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Освобождение возможно через устранение жажды, привязанностей и преодоление невежества.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745968" y="5162550"/>
            <a:ext cx="6090523" cy="215384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4"/>
          <p:cNvSpPr/>
          <p:nvPr/>
        </p:nvSpPr>
        <p:spPr>
          <a:xfrm>
            <a:off x="7422833" y="4946987"/>
            <a:ext cx="646390" cy="646390"/>
          </a:xfrm>
          <a:prstGeom prst="roundRect">
            <a:avLst>
              <a:gd name="adj" fmla="val 7073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4400" y="5108555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8217" y="5808821"/>
            <a:ext cx="28728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Путь к освобождению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638217" y="6274594"/>
            <a:ext cx="59830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Благородный Восьмеричный путь — практическое руководство к достижению нирваны.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C4C22D5-1A20-A26F-9BD5-B091AAF90CF3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646"/>
            <a:ext cx="933247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Восьмеричный путь к освобождению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832848"/>
            <a:ext cx="4211479" cy="1548527"/>
          </a:xfrm>
          <a:prstGeom prst="roundRect">
            <a:avLst>
              <a:gd name="adj" fmla="val 708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1832848"/>
            <a:ext cx="91440" cy="15485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6018" y="2059781"/>
            <a:ext cx="291548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Правильное воззрение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89303" y="2501027"/>
            <a:ext cx="368903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Понимание сути жизни и Четырёх благородных истин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09342" y="1832848"/>
            <a:ext cx="4211598" cy="1548527"/>
          </a:xfrm>
          <a:prstGeom prst="roundRect">
            <a:avLst>
              <a:gd name="adj" fmla="val 708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1832848"/>
            <a:ext cx="91440" cy="15485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48231" y="2059781"/>
            <a:ext cx="300239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Правильное намерение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504855" y="2501027"/>
            <a:ext cx="36891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Стремление к добру, отказ от зла и вредных намерений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625013" y="1832848"/>
            <a:ext cx="4211598" cy="1548527"/>
          </a:xfrm>
          <a:prstGeom prst="roundRect">
            <a:avLst>
              <a:gd name="adj" fmla="val 708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153" y="1832848"/>
            <a:ext cx="91440" cy="154852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89168" y="20597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Правильная речь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920526" y="2501027"/>
            <a:ext cx="36891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Правдивость, вежливость, отказ от злословия и лжи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93790" y="3585448"/>
            <a:ext cx="4211479" cy="1548527"/>
          </a:xfrm>
          <a:prstGeom prst="roundRect">
            <a:avLst>
              <a:gd name="adj" fmla="val 708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3585448"/>
            <a:ext cx="91440" cy="154852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59362" y="3812381"/>
            <a:ext cx="274891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Правильное действие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089303" y="4253627"/>
            <a:ext cx="368903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Ненасилие, честность, целомудрие в поступках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5209342" y="3585448"/>
            <a:ext cx="4211598" cy="1548527"/>
          </a:xfrm>
          <a:prstGeom prst="roundRect">
            <a:avLst>
              <a:gd name="adj" fmla="val 708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585448"/>
            <a:ext cx="91440" cy="154852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727621" y="3812381"/>
            <a:ext cx="324350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Правильный образ жизни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5504855" y="4253627"/>
            <a:ext cx="36891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Честный труд, умеренность, отказ от вредных занятий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16"/>
          <p:cNvSpPr/>
          <p:nvPr/>
        </p:nvSpPr>
        <p:spPr>
          <a:xfrm>
            <a:off x="9625013" y="3585448"/>
            <a:ext cx="4211598" cy="1548527"/>
          </a:xfrm>
          <a:prstGeom prst="roundRect">
            <a:avLst>
              <a:gd name="adj" fmla="val 708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153" y="3585448"/>
            <a:ext cx="91440" cy="1548527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489168" y="38123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Правильное усилие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9920526" y="4253627"/>
            <a:ext cx="36891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Постоянное стремление к очищению ума и сердца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19"/>
          <p:cNvSpPr/>
          <p:nvPr/>
        </p:nvSpPr>
        <p:spPr>
          <a:xfrm>
            <a:off x="3001566" y="5338048"/>
            <a:ext cx="4211598" cy="1548527"/>
          </a:xfrm>
          <a:prstGeom prst="roundRect">
            <a:avLst>
              <a:gd name="adj" fmla="val 708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06" y="5338048"/>
            <a:ext cx="91440" cy="1548527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3484840" y="5564981"/>
            <a:ext cx="331350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Правильная осознанность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1"/>
          <p:cNvSpPr/>
          <p:nvPr/>
        </p:nvSpPr>
        <p:spPr>
          <a:xfrm>
            <a:off x="3297079" y="6006227"/>
            <a:ext cx="36891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Внимательность к мыслям, чувствам и поступкам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hape 22"/>
          <p:cNvSpPr/>
          <p:nvPr/>
        </p:nvSpPr>
        <p:spPr>
          <a:xfrm>
            <a:off x="7417237" y="5338048"/>
            <a:ext cx="4211479" cy="1548527"/>
          </a:xfrm>
          <a:prstGeom prst="roundRect">
            <a:avLst>
              <a:gd name="adj" fmla="val 708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377" y="5338048"/>
            <a:ext cx="91440" cy="1548527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7738110" y="5564981"/>
            <a:ext cx="363819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Правильное сосредоточение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24"/>
          <p:cNvSpPr/>
          <p:nvPr/>
        </p:nvSpPr>
        <p:spPr>
          <a:xfrm>
            <a:off x="7627858" y="5883830"/>
            <a:ext cx="368903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Развитие медитации, самоконтроля и внутреннего покоя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25"/>
          <p:cNvSpPr/>
          <p:nvPr/>
        </p:nvSpPr>
        <p:spPr>
          <a:xfrm>
            <a:off x="793790" y="7116128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Следование этому пути приводит к нирване — полному освобождению от страданий и цикла перерождений.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8AEB182-E599-BA7F-8AC7-2DE538D47EE1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656"/>
            <a:ext cx="98320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Закон кармы и этический гуманизм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2748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1954411"/>
            <a:ext cx="53335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Человек — творец своей судьбы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9828" y="260651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Центральное место в буддийской философии занимает </a:t>
            </a:r>
            <a:r>
              <a:rPr lang="en-US" sz="2000" b="1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закон кармы</a:t>
            </a: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— каждое действие имеет последствия, формирующие будущее человека.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39828" y="3950375"/>
            <a:ext cx="7604284" cy="1689616"/>
          </a:xfrm>
          <a:prstGeom prst="roundRect">
            <a:avLst>
              <a:gd name="adj" fmla="val 2014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642" y="4309705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76943" y="4233863"/>
            <a:ext cx="6640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i="1" dirty="0">
                <a:solidFill>
                  <a:srgbClr val="FFFFFF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Десять греховных действий:</a:t>
            </a:r>
            <a:r>
              <a:rPr lang="en-US" sz="2000" i="1" dirty="0">
                <a:solidFill>
                  <a:srgbClr val="FFFFFF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убийство, воровство, прелюбодеяние, ложь, злословие, клевета, праздная болтовня, зависть, злоба и неведение.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39828" y="5895142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Милосердие, правдивость, великодушие и чистота ума ведут к счастью и духовному росту. Спасение не даётся божественной милостью — оно достигается личным усилием и моральной чистотой.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701F3E9-92E2-531B-D8FE-9D17B29B20BF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86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3299341"/>
            <a:ext cx="1101471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От устной традиции к священным текстам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9503" y="4290417"/>
            <a:ext cx="4207669" cy="2391728"/>
          </a:xfrm>
          <a:prstGeom prst="roundRect">
            <a:avLst>
              <a:gd name="adj" fmla="val 134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03697" y="4504611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Виная-питака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3697" y="4967883"/>
            <a:ext cx="37792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«Корзина дисциплины»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3697" y="5439251"/>
            <a:ext cx="3779282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Правила монашеской жизни, устав общины и нормы поведения для последователей Будды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1366" y="4290417"/>
            <a:ext cx="4207669" cy="2391728"/>
          </a:xfrm>
          <a:prstGeom prst="roundRect">
            <a:avLst>
              <a:gd name="adj" fmla="val 134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5425559" y="4504611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Сутта-питака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5559" y="4967883"/>
            <a:ext cx="37792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«Корзина поучений»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5559" y="5439251"/>
            <a:ext cx="3779282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Проповеди и беседы Будды, его диалоги с учениками и последователями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33228" y="4290417"/>
            <a:ext cx="4207669" cy="2391728"/>
          </a:xfrm>
          <a:prstGeom prst="roundRect">
            <a:avLst>
              <a:gd name="adj" fmla="val 134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9847421" y="4504611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Абхидхамма-питака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47421" y="4967883"/>
            <a:ext cx="37792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«Корзина высшего учения»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847421" y="5439251"/>
            <a:ext cx="3779282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Философские комментарии, психологические и метафизические рассуждения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89503" y="6923127"/>
            <a:ext cx="1305139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После смерти Будды его ученики собрали учение в </a:t>
            </a:r>
            <a:r>
              <a:rPr lang="en-US" sz="2000" b="1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Типитаку</a:t>
            </a: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— «Три корзины мудрости». Записанное через 300 лет, учение породило различные школы: тхераваду, махаяну и ваджраяну.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900F7D4-9E78-E154-6A15-C09627927A55}"/>
              </a:ext>
            </a:extLst>
          </p:cNvPr>
          <p:cNvSpPr/>
          <p:nvPr/>
        </p:nvSpPr>
        <p:spPr>
          <a:xfrm>
            <a:off x="12051323" y="7468671"/>
            <a:ext cx="2579077" cy="68961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06423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8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Эпоха Ашоки: буддизм становится мировым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394823"/>
            <a:ext cx="389544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i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Император, изменивший мир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202543"/>
            <a:ext cx="35706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 III веке до н. э. правитель </a:t>
            </a:r>
            <a:r>
              <a:rPr lang="en-US" sz="2000" b="1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Ашока</a:t>
            </a: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, потрясённый кровопролитием после завоевания Калинги, обратился к идеалам Дхармы.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9568" y="5182076"/>
            <a:ext cx="3570684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Он провозгласил отказ от насилия, заботу о людях и животных, построил тысячи монастырей и школ, отправил миссии за пределы Индии — в Шри-Ланку, Центральную Азию, Средиземноморье.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657028" y="4006370"/>
            <a:ext cx="35706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i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Его эдикты, высеченные на камне, призывали к терпимости и добродетели, делая буддизм нравственным стержнем общественной жизни.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Буддизм с точки зрения программиста / Хабр">
            <a:extLst>
              <a:ext uri="{FF2B5EF4-FFF2-40B4-BE49-F238E27FC236}">
                <a16:creationId xmlns:a16="http://schemas.microsoft.com/office/drawing/2014/main" id="{23C13994-31F8-B8CB-2CC5-79A953540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2" t="-56" r="5631"/>
          <a:stretch>
            <a:fillRect/>
          </a:stretch>
        </p:blipFill>
        <p:spPr bwMode="auto">
          <a:xfrm>
            <a:off x="8552468" y="0"/>
            <a:ext cx="6042454" cy="82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1031</Words>
  <Application>Microsoft Office PowerPoint</Application>
  <PresentationFormat>Произвольный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10</cp:revision>
  <dcterms:created xsi:type="dcterms:W3CDTF">2025-11-04T15:02:10Z</dcterms:created>
  <dcterms:modified xsi:type="dcterms:W3CDTF">2025-11-04T20:50:49Z</dcterms:modified>
</cp:coreProperties>
</file>